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"/>
  </p:notesMasterIdLst>
  <p:sldIdLst>
    <p:sldId id="310" r:id="rId4"/>
    <p:sldId id="262" r:id="rId5"/>
    <p:sldId id="308" r:id="rId6"/>
    <p:sldId id="269" r:id="rId7"/>
    <p:sldId id="309" r:id="rId8"/>
    <p:sldId id="281" r:id="rId9"/>
    <p:sldId id="270" r:id="rId10"/>
    <p:sldId id="292" r:id="rId11"/>
    <p:sldId id="266" r:id="rId12"/>
    <p:sldId id="289" r:id="rId13"/>
    <p:sldId id="305" r:id="rId14"/>
    <p:sldId id="288" r:id="rId15"/>
    <p:sldId id="265" r:id="rId16"/>
    <p:sldId id="276" r:id="rId17"/>
    <p:sldId id="277" r:id="rId18"/>
    <p:sldId id="285" r:id="rId19"/>
    <p:sldId id="278" r:id="rId20"/>
    <p:sldId id="279" r:id="rId21"/>
    <p:sldId id="304" r:id="rId22"/>
    <p:sldId id="312" r:id="rId23"/>
    <p:sldId id="306" r:id="rId24"/>
    <p:sldId id="307" r:id="rId25"/>
    <p:sldId id="314" r:id="rId26"/>
    <p:sldId id="313" r:id="rId27"/>
    <p:sldId id="315" r:id="rId28"/>
    <p:sldId id="317" r:id="rId29"/>
    <p:sldId id="316" r:id="rId30"/>
    <p:sldId id="320" r:id="rId31"/>
    <p:sldId id="318" r:id="rId32"/>
    <p:sldId id="319" r:id="rId33"/>
    <p:sldId id="260" r:id="rId34"/>
    <p:sldId id="287" r:id="rId35"/>
  </p:sldIdLst>
  <p:sldSz cx="9144000" cy="6858000" type="screen4x3"/>
  <p:notesSz cx="6858000" cy="9144000"/>
  <p:custDataLst>
    <p:tags r:id="rId3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86" autoAdjust="0"/>
    <p:restoredTop sz="71306" autoAdjust="0"/>
  </p:normalViewPr>
  <p:slideViewPr>
    <p:cSldViewPr>
      <p:cViewPr>
        <p:scale>
          <a:sx n="90" d="100"/>
          <a:sy n="90" d="100"/>
        </p:scale>
        <p:origin x="-648" y="-5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9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slide" Target="slides/slide10.xml" /><Relationship Id="rId14" Type="http://schemas.openxmlformats.org/officeDocument/2006/relationships/slide" Target="slides/slide11.xml" /><Relationship Id="rId15" Type="http://schemas.openxmlformats.org/officeDocument/2006/relationships/slide" Target="slides/slide12.xml" /><Relationship Id="rId16" Type="http://schemas.openxmlformats.org/officeDocument/2006/relationships/slide" Target="slides/slide13.xml" /><Relationship Id="rId17" Type="http://schemas.openxmlformats.org/officeDocument/2006/relationships/slide" Target="slides/slide14.xml" /><Relationship Id="rId18" Type="http://schemas.openxmlformats.org/officeDocument/2006/relationships/slide" Target="slides/slide15.xml" /><Relationship Id="rId19" Type="http://schemas.openxmlformats.org/officeDocument/2006/relationships/slide" Target="slides/slide16.xml" /><Relationship Id="rId2" Type="http://schemas.openxmlformats.org/officeDocument/2006/relationships/slideMaster" Target="slideMasters/slideMaster2.xml" /><Relationship Id="rId20" Type="http://schemas.openxmlformats.org/officeDocument/2006/relationships/slide" Target="slides/slide17.xml" /><Relationship Id="rId21" Type="http://schemas.openxmlformats.org/officeDocument/2006/relationships/slide" Target="slides/slide18.xml" /><Relationship Id="rId22" Type="http://schemas.openxmlformats.org/officeDocument/2006/relationships/slide" Target="slides/slide19.xml" /><Relationship Id="rId23" Type="http://schemas.openxmlformats.org/officeDocument/2006/relationships/slide" Target="slides/slide20.xml" /><Relationship Id="rId24" Type="http://schemas.openxmlformats.org/officeDocument/2006/relationships/slide" Target="slides/slide21.xml" /><Relationship Id="rId25" Type="http://schemas.openxmlformats.org/officeDocument/2006/relationships/slide" Target="slides/slide22.xml" /><Relationship Id="rId26" Type="http://schemas.openxmlformats.org/officeDocument/2006/relationships/slide" Target="slides/slide23.xml" /><Relationship Id="rId27" Type="http://schemas.openxmlformats.org/officeDocument/2006/relationships/slide" Target="slides/slide24.xml" /><Relationship Id="rId28" Type="http://schemas.openxmlformats.org/officeDocument/2006/relationships/slide" Target="slides/slide25.xml" /><Relationship Id="rId29" Type="http://schemas.openxmlformats.org/officeDocument/2006/relationships/slide" Target="slides/slide26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7.xml" /><Relationship Id="rId31" Type="http://schemas.openxmlformats.org/officeDocument/2006/relationships/slide" Target="slides/slide28.xml" /><Relationship Id="rId32" Type="http://schemas.openxmlformats.org/officeDocument/2006/relationships/slide" Target="slides/slide29.xml" /><Relationship Id="rId33" Type="http://schemas.openxmlformats.org/officeDocument/2006/relationships/slide" Target="slides/slide30.xml" /><Relationship Id="rId34" Type="http://schemas.openxmlformats.org/officeDocument/2006/relationships/slide" Target="slides/slide31.xml" /><Relationship Id="rId35" Type="http://schemas.openxmlformats.org/officeDocument/2006/relationships/slide" Target="slides/slide32.xml" /><Relationship Id="rId36" Type="http://schemas.openxmlformats.org/officeDocument/2006/relationships/tags" Target="tags/tag1.xml" /><Relationship Id="rId37" Type="http://schemas.openxmlformats.org/officeDocument/2006/relationships/presProps" Target="presProps.xml" /><Relationship Id="rId38" Type="http://schemas.openxmlformats.org/officeDocument/2006/relationships/viewProps" Target="viewProps.xml" /><Relationship Id="rId39" Type="http://schemas.openxmlformats.org/officeDocument/2006/relationships/theme" Target="theme/theme1.xml" /><Relationship Id="rId4" Type="http://schemas.openxmlformats.org/officeDocument/2006/relationships/slide" Target="slides/slide1.xml" /><Relationship Id="rId40" Type="http://schemas.openxmlformats.org/officeDocument/2006/relationships/tableStyles" Target="tableStyles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7D6CB6-0B58-452D-84A0-7743C642E4D8}" type="datetimeFigureOut">
              <a:rPr lang="ru-RU" smtClean="0"/>
              <a:t>10.09.2023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F30E27-66A3-4DC2-878E-E21B86EF3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434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30E27-66A3-4DC2-878E-E21B86EF3E2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62891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30E27-66A3-4DC2-878E-E21B86EF3E2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167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30E27-66A3-4DC2-878E-E21B86EF3E2B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777541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t>10.09.2023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t>10.09.2023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t>10.09.2023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t>10.09.2023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10.09.2023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18998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theme" Target="../theme/theme1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heme" Target="../theme/theme2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4EE3A-CF6B-4BD2-A232-2F7290A69755}" type="datetimeFigureOut">
              <a:rPr lang="ru-RU" smtClean="0"/>
              <a:t>10.09.2023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6A69C-1605-4321-8E1B-256D4588834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4EE3A-CF6B-4BD2-A232-2F7290A697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10.09.2023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6A69C-1605-4321-8E1B-256D4588834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650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1.jpeg" /><Relationship Id="rId4" Type="http://schemas.openxmlformats.org/officeDocument/2006/relationships/image" Target="../media/image2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7.jpeg" /><Relationship Id="rId3" Type="http://schemas.openxmlformats.org/officeDocument/2006/relationships/image" Target="../media/image18.jpeg" /><Relationship Id="rId4" Type="http://schemas.openxmlformats.org/officeDocument/2006/relationships/image" Target="../media/image19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0.jpeg" /><Relationship Id="rId3" Type="http://schemas.openxmlformats.org/officeDocument/2006/relationships/image" Target="../media/image21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2.jpeg" /><Relationship Id="rId3" Type="http://schemas.openxmlformats.org/officeDocument/2006/relationships/image" Target="../media/image23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4.jpeg" /><Relationship Id="rId3" Type="http://schemas.openxmlformats.org/officeDocument/2006/relationships/image" Target="../media/image25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6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7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8.jpeg" /><Relationship Id="rId3" Type="http://schemas.openxmlformats.org/officeDocument/2006/relationships/image" Target="../media/image29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0.jpeg" /><Relationship Id="rId3" Type="http://schemas.openxmlformats.org/officeDocument/2006/relationships/image" Target="../media/image31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2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3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3.jpeg" /><Relationship Id="rId4" Type="http://schemas.openxmlformats.org/officeDocument/2006/relationships/image" Target="../media/image4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34.jpeg" /><Relationship Id="rId3" Type="http://schemas.openxmlformats.org/officeDocument/2006/relationships/image" Target="../media/image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5.jpeg" /><Relationship Id="rId3" Type="http://schemas.openxmlformats.org/officeDocument/2006/relationships/image" Target="../media/image36.jpeg" /><Relationship Id="rId4" Type="http://schemas.openxmlformats.org/officeDocument/2006/relationships/image" Target="../media/image37.jpeg" /><Relationship Id="rId5" Type="http://schemas.openxmlformats.org/officeDocument/2006/relationships/image" Target="../media/image38.jpeg" /><Relationship Id="rId6" Type="http://schemas.openxmlformats.org/officeDocument/2006/relationships/image" Target="../media/image39.jpeg" /><Relationship Id="rId7" Type="http://schemas.openxmlformats.org/officeDocument/2006/relationships/image" Target="../media/image40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1.jpeg" /><Relationship Id="rId3" Type="http://schemas.openxmlformats.org/officeDocument/2006/relationships/image" Target="../media/image42.jpe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43.jpe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44.jpe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45.jpeg" /><Relationship Id="rId4" Type="http://schemas.openxmlformats.org/officeDocument/2006/relationships/image" Target="../media/image46.jpeg" /><Relationship Id="rId5" Type="http://schemas.openxmlformats.org/officeDocument/2006/relationships/image" Target="../media/image47.jpeg" /><Relationship Id="rId6" Type="http://schemas.openxmlformats.org/officeDocument/2006/relationships/image" Target="../media/image48.jpe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49.jpeg" /><Relationship Id="rId3" Type="http://schemas.openxmlformats.org/officeDocument/2006/relationships/image" Target="../media/image50.jpeg" /><Relationship Id="rId4" Type="http://schemas.microsoft.com/office/2007/relationships/hdphoto" Target="../media/image51.wdp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52.jpeg" /><Relationship Id="rId3" Type="http://schemas.openxmlformats.org/officeDocument/2006/relationships/image" Target="../media/image53.jpe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54.jpeg" /><Relationship Id="rId3" Type="http://schemas.openxmlformats.org/officeDocument/2006/relationships/image" Target="../media/image55.jpeg" /><Relationship Id="rId4" Type="http://schemas.openxmlformats.org/officeDocument/2006/relationships/image" Target="../media/image56.jpe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57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5.jpe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58.jpeg" /><Relationship Id="rId3" Type="http://schemas.openxmlformats.org/officeDocument/2006/relationships/image" Target="../media/image59.jpeg" /><Relationship Id="rId4" Type="http://schemas.openxmlformats.org/officeDocument/2006/relationships/image" Target="../media/image60.jpeg" /><Relationship Id="rId5" Type="http://schemas.openxmlformats.org/officeDocument/2006/relationships/image" Target="../media/image61.jpe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62.jpeg" /><Relationship Id="rId3" Type="http://schemas.openxmlformats.org/officeDocument/2006/relationships/image" Target="../media/image63.jpe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64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6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7.jpeg" /><Relationship Id="rId3" Type="http://schemas.openxmlformats.org/officeDocument/2006/relationships/image" Target="../media/image8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9.jpeg" /><Relationship Id="rId3" Type="http://schemas.openxmlformats.org/officeDocument/2006/relationships/image" Target="../media/image4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0.jpeg" /><Relationship Id="rId3" Type="http://schemas.openxmlformats.org/officeDocument/2006/relationships/image" Target="../media/image11.jpeg" /><Relationship Id="rId4" Type="http://schemas.openxmlformats.org/officeDocument/2006/relationships/image" Target="../media/image12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3.jpeg" /><Relationship Id="rId3" Type="http://schemas.openxmlformats.org/officeDocument/2006/relationships/image" Target="../media/image14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5.jpeg" /><Relationship Id="rId3" Type="http://schemas.openxmlformats.org/officeDocument/2006/relationships/image" Target="../media/image16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4896544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4000" b="1" smtClean="0">
                <a:solidFill>
                  <a:srgbClr val="92D050"/>
                </a:solidFill>
              </a:rPr>
              <a:t>Деятельность театральной студии </a:t>
            </a:r>
            <a:br>
              <a:rPr lang="ru-RU" sz="4000" b="1" smtClean="0">
                <a:solidFill>
                  <a:srgbClr val="92D050"/>
                </a:solidFill>
              </a:rPr>
            </a:br>
            <a:br>
              <a:rPr lang="ru-RU" sz="4000" b="1" smtClean="0">
                <a:solidFill>
                  <a:srgbClr val="92D050"/>
                </a:solidFill>
              </a:rPr>
            </a:br>
            <a:br>
              <a:rPr lang="ru-RU" sz="4000" b="1">
                <a:solidFill>
                  <a:srgbClr val="92D050"/>
                </a:solidFill>
              </a:rPr>
            </a:br>
            <a:br>
              <a:rPr lang="ru-RU" sz="4000" b="1" smtClean="0">
                <a:solidFill>
                  <a:srgbClr val="92D050"/>
                </a:solidFill>
              </a:rPr>
            </a:br>
            <a:br>
              <a:rPr lang="ru-RU" sz="4000" b="1" smtClean="0">
                <a:solidFill>
                  <a:srgbClr val="92D050"/>
                </a:solidFill>
              </a:rPr>
            </a:br>
            <a:r>
              <a:rPr lang="ru-RU" sz="4000" b="1" smtClean="0">
                <a:solidFill>
                  <a:srgbClr val="92D050"/>
                </a:solidFill>
              </a:rPr>
              <a:t>2022-2023</a:t>
            </a:r>
            <a:br>
              <a:rPr lang="ru-RU" sz="4000" b="1" smtClean="0">
                <a:solidFill>
                  <a:srgbClr val="92D050"/>
                </a:solidFill>
              </a:rPr>
            </a:br>
            <a:r>
              <a:rPr lang="ru-RU" sz="4000" b="1" smtClean="0">
                <a:solidFill>
                  <a:srgbClr val="92D050"/>
                </a:solidFill>
              </a:rPr>
              <a:t>                                      </a:t>
            </a:r>
            <a:r>
              <a:rPr lang="ru-RU" sz="1600" b="1" smtClean="0">
                <a:solidFill>
                  <a:schemeClr val="accent6">
                    <a:lumMod val="50000"/>
                  </a:schemeClr>
                </a:solidFill>
              </a:rPr>
              <a:t>Руководитель: Мухаметзянова Г.З.</a:t>
            </a:r>
            <a:endParaRPr lang="ru-RU" sz="4000" b="1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6" t="11238" r="13213" b="2633"/>
          <a:stretch>
            <a:fillRect/>
          </a:stretch>
        </p:blipFill>
        <p:spPr bwMode="auto">
          <a:xfrm>
            <a:off x="3059832" y="1258423"/>
            <a:ext cx="2850627" cy="222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4147795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accent3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16167" y="1901062"/>
            <a:ext cx="2323985" cy="656277"/>
          </a:xfrm>
        </p:spPr>
        <p:txBody>
          <a:bodyPr>
            <a:normAutofit fontScale="90000"/>
          </a:bodyPr>
          <a:lstStyle/>
          <a:p>
            <a:r>
              <a:rPr lang="ru-RU" sz="4000" smtClean="0"/>
              <a:t> </a:t>
            </a:r>
            <a:r>
              <a:rPr lang="ru-RU" sz="3600" b="1" i="1" smtClean="0">
                <a:solidFill>
                  <a:srgbClr val="92D050"/>
                </a:solidFill>
              </a:rPr>
              <a:t>«Шурале»</a:t>
            </a:r>
            <a:endParaRPr lang="ru-RU" sz="3600" b="1" i="1">
              <a:solidFill>
                <a:srgbClr val="92D050"/>
              </a:solidFill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4" t="13723" r="21072" b="33364"/>
          <a:stretch>
            <a:fillRect/>
          </a:stretch>
        </p:blipFill>
        <p:spPr bwMode="auto">
          <a:xfrm>
            <a:off x="428838" y="1672517"/>
            <a:ext cx="3235035" cy="180840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69" t="8885" r="24861" b="40283"/>
          <a:stretch>
            <a:fillRect/>
          </a:stretch>
        </p:blipFill>
        <p:spPr bwMode="auto">
          <a:xfrm>
            <a:off x="5754991" y="3480992"/>
            <a:ext cx="2973930" cy="212198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1"/>
          <p:cNvSpPr txBox="1"/>
          <p:nvPr/>
        </p:nvSpPr>
        <p:spPr>
          <a:xfrm>
            <a:off x="5220072" y="2852936"/>
            <a:ext cx="3722355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smtClean="0"/>
              <a:t> </a:t>
            </a:r>
            <a:r>
              <a:rPr lang="ru-RU" sz="5900" b="1" i="1" smtClean="0">
                <a:solidFill>
                  <a:srgbClr val="92D050"/>
                </a:solidFill>
              </a:rPr>
              <a:t>«Гали бе</a:t>
            </a:r>
            <a:r>
              <a:rPr lang="tt-RU" sz="5900" b="1" i="1" smtClean="0">
                <a:solidFill>
                  <a:srgbClr val="92D050"/>
                </a:solidFill>
              </a:rPr>
              <a:t>пән Кәҗә</a:t>
            </a:r>
            <a:r>
              <a:rPr lang="ru-RU" sz="5900" b="1" i="1" smtClean="0">
                <a:solidFill>
                  <a:srgbClr val="92D050"/>
                </a:solidFill>
              </a:rPr>
              <a:t>»</a:t>
            </a:r>
            <a:endParaRPr lang="ru-RU" sz="5900" b="1" i="1">
              <a:solidFill>
                <a:srgbClr val="92D05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6" t="10668" r="9022" b="6741"/>
          <a:stretch>
            <a:fillRect/>
          </a:stretch>
        </p:blipFill>
        <p:spPr bwMode="auto">
          <a:xfrm>
            <a:off x="1691680" y="4005062"/>
            <a:ext cx="3184627" cy="20431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99592" y="476672"/>
            <a:ext cx="72728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smtClean="0">
                <a:solidFill>
                  <a:schemeClr val="accent6">
                    <a:lumMod val="75000"/>
                  </a:schemeClr>
                </a:solidFill>
              </a:rPr>
              <a:t>Участие в неделе Родного языка</a:t>
            </a:r>
          </a:p>
          <a:p>
            <a:pPr algn="ctr"/>
            <a:r>
              <a:rPr lang="ru-RU" sz="3200" b="1" i="1" smtClean="0">
                <a:solidFill>
                  <a:srgbClr val="92D050"/>
                </a:solidFill>
              </a:rPr>
              <a:t>Инсценировки к сказкам Г. Тукая</a:t>
            </a:r>
            <a:endParaRPr lang="ru-RU" sz="3200" b="1" i="1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56335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accent3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296144"/>
          </a:xfrm>
        </p:spPr>
        <p:txBody>
          <a:bodyPr>
            <a:normAutofit/>
          </a:bodyPr>
          <a:lstStyle/>
          <a:p>
            <a:r>
              <a:rPr lang="ru-RU" sz="3600" b="1" i="1" smtClean="0">
                <a:solidFill>
                  <a:schemeClr val="accent6">
                    <a:lumMod val="75000"/>
                  </a:schemeClr>
                </a:solidFill>
              </a:rPr>
              <a:t>Знакомимся с классикой</a:t>
            </a:r>
            <a:br>
              <a:rPr lang="ru-RU" sz="3600" b="1" i="1" smtClean="0">
                <a:solidFill>
                  <a:schemeClr val="accent6">
                    <a:lumMod val="75000"/>
                  </a:schemeClr>
                </a:solidFill>
              </a:rPr>
            </a:br>
            <a:endParaRPr lang="ru-RU" sz="3600" b="1" i="1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i="1" smtClean="0">
                <a:solidFill>
                  <a:srgbClr val="92D050"/>
                </a:solidFill>
              </a:rPr>
              <a:t>Инсценировки </a:t>
            </a:r>
          </a:p>
          <a:p>
            <a:pPr marL="0" indent="0">
              <a:buNone/>
            </a:pPr>
            <a:r>
              <a:rPr lang="ru-RU" sz="3600" b="1" i="1" smtClean="0">
                <a:solidFill>
                  <a:srgbClr val="92D050"/>
                </a:solidFill>
              </a:rPr>
              <a:t>басен  И.А.Крылова</a:t>
            </a:r>
            <a:endParaRPr lang="ru-RU" sz="3600" b="1" i="1">
              <a:solidFill>
                <a:srgbClr val="92D05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25" t="19714" r="3488" b="17453"/>
          <a:stretch>
            <a:fillRect/>
          </a:stretch>
        </p:blipFill>
        <p:spPr bwMode="auto">
          <a:xfrm>
            <a:off x="4860032" y="930839"/>
            <a:ext cx="4013324" cy="26340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5" t="25023" r="19198" b="15911"/>
          <a:stretch>
            <a:fillRect/>
          </a:stretch>
        </p:blipFill>
        <p:spPr bwMode="auto">
          <a:xfrm>
            <a:off x="464847" y="3717032"/>
            <a:ext cx="4392488" cy="26904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280056085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accent3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t-RU" sz="4000" b="1" i="1" smtClean="0">
                <a:solidFill>
                  <a:srgbClr val="92D050"/>
                </a:solidFill>
              </a:rPr>
              <a:t>                              Фол</a:t>
            </a:r>
            <a:r>
              <a:rPr lang="ru-RU" sz="4000" b="1" i="1" smtClean="0">
                <a:solidFill>
                  <a:srgbClr val="92D050"/>
                </a:solidFill>
              </a:rPr>
              <a:t>ь</a:t>
            </a:r>
            <a:r>
              <a:rPr lang="tt-RU" sz="4000" b="1" i="1" smtClean="0">
                <a:solidFill>
                  <a:srgbClr val="92D050"/>
                </a:solidFill>
              </a:rPr>
              <a:t>клор </a:t>
            </a:r>
            <a:endParaRPr lang="ru-RU" sz="4000" b="1" i="1">
              <a:solidFill>
                <a:srgbClr val="92D050"/>
              </a:solidFill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0" t="33447" r="1363" b="12802"/>
          <a:stretch>
            <a:fillRect/>
          </a:stretch>
        </p:blipFill>
        <p:spPr bwMode="auto">
          <a:xfrm>
            <a:off x="4388633" y="4221088"/>
            <a:ext cx="4453976" cy="21189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4" t="1596" r="20543" b="26516"/>
          <a:stretch>
            <a:fillRect/>
          </a:stretch>
        </p:blipFill>
        <p:spPr bwMode="auto">
          <a:xfrm>
            <a:off x="539552" y="476672"/>
            <a:ext cx="4010729" cy="32403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051982633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3898776" cy="1872208"/>
          </a:xfrm>
        </p:spPr>
        <p:txBody>
          <a:bodyPr>
            <a:normAutofit/>
          </a:bodyPr>
          <a:lstStyle/>
          <a:p>
            <a:r>
              <a:rPr lang="ru-RU" sz="3600" b="1" smtClean="0">
                <a:solidFill>
                  <a:schemeClr val="accent6">
                    <a:lumMod val="75000"/>
                  </a:schemeClr>
                </a:solidFill>
              </a:rPr>
              <a:t>В гости в сельскую библиотеку</a:t>
            </a:r>
            <a:endParaRPr lang="ru-RU" sz="3600" b="1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Picture 2" descr="C:\Users\Гульназ\Desktop\для Портфолио театр.студия\IMG_20220422_17565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38080" y="404664"/>
            <a:ext cx="4266474" cy="568863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accent3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6096" y="1844824"/>
            <a:ext cx="3322712" cy="2074242"/>
          </a:xfrm>
        </p:spPr>
        <p:txBody>
          <a:bodyPr>
            <a:noAutofit/>
          </a:bodyPr>
          <a:lstStyle/>
          <a:p>
            <a:r>
              <a:rPr lang="ru-RU" sz="2800" b="1" i="1" smtClean="0">
                <a:solidFill>
                  <a:srgbClr val="92D050"/>
                </a:solidFill>
              </a:rPr>
              <a:t>Библиотечный урок, посвящённый годовщине</a:t>
            </a:r>
            <a:br>
              <a:rPr lang="ru-RU" sz="2800" b="1" i="1" smtClean="0">
                <a:solidFill>
                  <a:srgbClr val="92D050"/>
                </a:solidFill>
              </a:rPr>
            </a:br>
            <a:r>
              <a:rPr lang="ru-RU" sz="2800" b="1" i="1" smtClean="0">
                <a:solidFill>
                  <a:srgbClr val="92D050"/>
                </a:solidFill>
              </a:rPr>
              <a:t>писательницы </a:t>
            </a:r>
            <a:br>
              <a:rPr lang="ru-RU" sz="2800" b="1" i="1" smtClean="0">
                <a:solidFill>
                  <a:srgbClr val="92D050"/>
                </a:solidFill>
              </a:rPr>
            </a:br>
            <a:r>
              <a:rPr lang="ru-RU" sz="2800" b="1" i="1" smtClean="0">
                <a:solidFill>
                  <a:srgbClr val="92D050"/>
                </a:solidFill>
              </a:rPr>
              <a:t>В. Осеевой </a:t>
            </a:r>
            <a:endParaRPr lang="ru-RU" sz="2800" b="1" i="1">
              <a:solidFill>
                <a:srgbClr val="92D050"/>
              </a:solidFill>
            </a:endParaRPr>
          </a:p>
        </p:txBody>
      </p:sp>
      <p:pic>
        <p:nvPicPr>
          <p:cNvPr id="11266" name="Picture 2" descr="C:\Users\Гульназ\Desktop\для Портфолио театр.студия\IMG_20220422_17581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476672"/>
            <a:ext cx="5040560" cy="504056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294728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accent3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412776"/>
            <a:ext cx="4536504" cy="1512168"/>
          </a:xfrm>
        </p:spPr>
        <p:txBody>
          <a:bodyPr>
            <a:noAutofit/>
          </a:bodyPr>
          <a:lstStyle/>
          <a:p>
            <a:r>
              <a:rPr lang="ru-RU" sz="3200" b="1" i="1" smtClean="0">
                <a:solidFill>
                  <a:srgbClr val="92D050"/>
                </a:solidFill>
              </a:rPr>
              <a:t>Инсценировки</a:t>
            </a:r>
            <a:br>
              <a:rPr lang="ru-RU" sz="3200" b="1" i="1" smtClean="0">
                <a:solidFill>
                  <a:srgbClr val="92D050"/>
                </a:solidFill>
              </a:rPr>
            </a:br>
            <a:r>
              <a:rPr lang="ru-RU" sz="3200" b="1" i="1" smtClean="0">
                <a:solidFill>
                  <a:srgbClr val="92D050"/>
                </a:solidFill>
              </a:rPr>
              <a:t> по произведениям</a:t>
            </a:r>
            <a:br>
              <a:rPr lang="ru-RU" sz="3200" b="1" i="1" smtClean="0">
                <a:solidFill>
                  <a:srgbClr val="92D050"/>
                </a:solidFill>
              </a:rPr>
            </a:br>
            <a:r>
              <a:rPr lang="ru-RU" sz="3200" b="1" i="1" smtClean="0">
                <a:solidFill>
                  <a:srgbClr val="92D050"/>
                </a:solidFill>
              </a:rPr>
              <a:t> Валентины Осеевой</a:t>
            </a:r>
            <a:endParaRPr lang="ru-RU" sz="3200" b="1" i="1">
              <a:solidFill>
                <a:srgbClr val="92D050"/>
              </a:solidFill>
            </a:endParaRPr>
          </a:p>
        </p:txBody>
      </p:sp>
      <p:pic>
        <p:nvPicPr>
          <p:cNvPr id="12290" name="Picture 2" descr="C:\Users\Гульназ\Desktop\для Портфолио театр.студия\IMG_20220422_17592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4008" y="260648"/>
            <a:ext cx="4289524" cy="571936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3519716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accent3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smtClean="0">
                <a:solidFill>
                  <a:srgbClr val="92D050"/>
                </a:solidFill>
              </a:rPr>
              <a:t>Космическое путешествие</a:t>
            </a:r>
            <a:endParaRPr lang="ru-RU" sz="3600" b="1" i="1">
              <a:solidFill>
                <a:srgbClr val="92D050"/>
              </a:solidFill>
            </a:endParaRPr>
          </a:p>
        </p:txBody>
      </p:sp>
      <p:pic>
        <p:nvPicPr>
          <p:cNvPr id="18436" name="Picture 4" descr="D:\ФОТО ВСЕ\видео с телефона скинула  2022\1а\IMG_20220412_11062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11" b="18302"/>
          <a:stretch>
            <a:fillRect/>
          </a:stretch>
        </p:blipFill>
        <p:spPr bwMode="auto">
          <a:xfrm>
            <a:off x="-108520" y="1340768"/>
            <a:ext cx="5994623" cy="26974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13"/>
          <a:stretch>
            <a:fillRect/>
          </a:stretch>
        </p:blipFill>
        <p:spPr bwMode="auto">
          <a:xfrm>
            <a:off x="5724128" y="3717032"/>
            <a:ext cx="3029273" cy="26926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73195277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accent3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smtClean="0">
                <a:solidFill>
                  <a:schemeClr val="accent6">
                    <a:lumMod val="75000"/>
                  </a:schemeClr>
                </a:solidFill>
              </a:rPr>
              <a:t>Культурное наследие</a:t>
            </a:r>
            <a:endParaRPr lang="ru-RU" b="1" i="1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3318" name="Picture 6" descr="D:\ФОТО ВСЕ\видео с телефона скинула  2022\1а\IMG-20220525-WA012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1268760"/>
            <a:ext cx="4556324" cy="341724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14338" name="Picture 2" descr="D:\ФОТО ВСЕ\видео с телефона скинула  2022\1а\IMG-20220525-WA01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76" t="5881" b="10587"/>
          <a:stretch>
            <a:fillRect/>
          </a:stretch>
        </p:blipFill>
        <p:spPr bwMode="auto">
          <a:xfrm>
            <a:off x="5650873" y="1844824"/>
            <a:ext cx="3138256" cy="394392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467680042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accent3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4339" name="Picture 3" descr="D:\ФОТО ВСЕ\видео с телефона скинула  2022\1а\IMG-20220525-WA01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19672" y="1268760"/>
            <a:ext cx="6320375" cy="474028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smtClean="0">
                <a:solidFill>
                  <a:srgbClr val="92D050"/>
                </a:solidFill>
              </a:rPr>
              <a:t>Выставки, театры, музеи…</a:t>
            </a:r>
            <a:endParaRPr lang="ru-RU" sz="3600" b="1" i="1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244102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accent3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008112"/>
          </a:xfrm>
        </p:spPr>
        <p:txBody>
          <a:bodyPr>
            <a:normAutofit fontScale="90000"/>
          </a:bodyPr>
          <a:lstStyle/>
          <a:p>
            <a:br>
              <a:rPr lang="ru-RU" smtClean="0"/>
            </a:br>
            <a:r>
              <a:rPr lang="ru-RU" sz="3600" b="1" smtClean="0">
                <a:solidFill>
                  <a:schemeClr val="accent6">
                    <a:lumMod val="75000"/>
                  </a:schemeClr>
                </a:solidFill>
              </a:rPr>
              <a:t>Театрализованное представление</a:t>
            </a:r>
            <a:br>
              <a:rPr lang="ru-RU" sz="3600" b="1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600" b="1" smtClean="0">
                <a:solidFill>
                  <a:schemeClr val="accent6">
                    <a:lumMod val="75000"/>
                  </a:schemeClr>
                </a:solidFill>
              </a:rPr>
              <a:t>для первоклассников</a:t>
            </a:r>
            <a:br>
              <a:rPr lang="ru-RU" sz="3600" b="1" smtClean="0"/>
            </a:br>
            <a:r>
              <a:rPr lang="ru-RU" sz="3600" b="1" i="1" smtClean="0">
                <a:solidFill>
                  <a:srgbClr val="92D050"/>
                </a:solidFill>
              </a:rPr>
              <a:t>по произведению В.Сутеева</a:t>
            </a:r>
            <a:br>
              <a:rPr lang="ru-RU" sz="3600" b="1" i="1" smtClean="0">
                <a:solidFill>
                  <a:srgbClr val="92D050"/>
                </a:solidFill>
              </a:rPr>
            </a:br>
            <a:r>
              <a:rPr lang="ru-RU" sz="3600" b="1" i="1" smtClean="0">
                <a:solidFill>
                  <a:srgbClr val="92D050"/>
                </a:solidFill>
              </a:rPr>
              <a:t> «Мешок яблок»</a:t>
            </a:r>
            <a:endParaRPr lang="ru-RU" sz="3600" b="1" i="1">
              <a:solidFill>
                <a:srgbClr val="92D050"/>
              </a:solidFill>
            </a:endParaRPr>
          </a:p>
        </p:txBody>
      </p:sp>
      <p:pic>
        <p:nvPicPr>
          <p:cNvPr id="7170" name="Picture 2" descr="C:\Users\Гульназ\Desktop\фото мешок яблок\IMG-20221212-WA000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87"/>
          <a:stretch>
            <a:fillRect/>
          </a:stretch>
        </p:blipFill>
        <p:spPr bwMode="auto">
          <a:xfrm>
            <a:off x="1547664" y="2420888"/>
            <a:ext cx="5818593" cy="37229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994482941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4">
            <a:lum/>
          </a:blip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83768" y="1268760"/>
            <a:ext cx="6370985" cy="432048"/>
          </a:xfrm>
        </p:spPr>
        <p:txBody>
          <a:bodyPr>
            <a:noAutofit/>
          </a:bodyPr>
          <a:lstStyle/>
          <a:p>
            <a:pPr algn="ctr"/>
            <a:endParaRPr lang="ru-RU" sz="2800" b="1" i="1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800" b="1" i="1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800" b="1" i="1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800" b="1" i="1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800" b="1" i="1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800" b="1" i="1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800" b="1" i="1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800" b="1" i="1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800" b="1" i="1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800" b="1" i="1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800" b="1" i="1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800" b="1" i="1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800" b="1" i="1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800" b="1" i="1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800" b="1" i="1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800" b="1" i="1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800" b="1" i="1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800" b="1" i="1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800" b="1" i="1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800" b="1" i="1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800" b="1" i="1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800" b="1" i="1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800" b="1" i="1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800" b="1" i="1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800" b="1" i="1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800" b="1" i="1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400" b="1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ru-RU" sz="4000" b="1" i="1">
                <a:solidFill>
                  <a:schemeClr val="accent6">
                    <a:lumMod val="75000"/>
                  </a:schemeClr>
                </a:solidFill>
              </a:rPr>
              <a:t>Здравствуйте – это мы</a:t>
            </a:r>
            <a:r>
              <a:rPr lang="ru-RU" sz="4000" b="1" i="1" smtClean="0">
                <a:solidFill>
                  <a:schemeClr val="accent6">
                    <a:lumMod val="75000"/>
                  </a:schemeClr>
                </a:solidFill>
              </a:rPr>
              <a:t>!</a:t>
            </a:r>
            <a:endParaRPr lang="ru-RU" sz="4000" b="1" i="1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AutoShape 2" descr="https://xn--16-kmc.xn--80aafey1amqq.xn--d1acj3b/images/events/cover/c0b3fb77eb74195c797843a4d589484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xn--16-kmc.xn--80aafey1amqq.xn--d1acj3b/images/events/cover/c0b3fb77eb74195c797843a4d5894846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15816" y="1916832"/>
            <a:ext cx="5622139" cy="422213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i="1" smtClean="0">
                <a:solidFill>
                  <a:schemeClr val="accent6">
                    <a:lumMod val="75000"/>
                  </a:schemeClr>
                </a:solidFill>
              </a:rPr>
              <a:t>Музыкальная сказка</a:t>
            </a:r>
            <a:br>
              <a:rPr lang="ru-RU" sz="3600" b="1" i="1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600" b="1" i="1" smtClean="0">
                <a:solidFill>
                  <a:schemeClr val="accent6">
                    <a:lumMod val="75000"/>
                  </a:schemeClr>
                </a:solidFill>
              </a:rPr>
              <a:t> для воспитанников детского сада</a:t>
            </a:r>
            <a:endParaRPr lang="ru-RU" sz="3600" b="1" i="1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7" name="Picture 3" descr="C:\Users\Гульназ\Desktop\РАЗОБРАТЬ!\с телефона видео и фото\фото мешок яблок\WhatsApp Image 2022-12-12 at 17.53.30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" t="17500" r="4171"/>
          <a:stretch>
            <a:fillRect/>
          </a:stretch>
        </p:blipFill>
        <p:spPr bwMode="auto">
          <a:xfrm>
            <a:off x="1475656" y="1412776"/>
            <a:ext cx="6310498" cy="3494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2431381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accent3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6146" name="Picture 2" descr="C:\Users\Гульназ\Desktop\фото мешок яблок\IMG-20221212-WA004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20" t="25397" r="19757" b="33957"/>
          <a:stretch>
            <a:fillRect/>
          </a:stretch>
        </p:blipFill>
        <p:spPr bwMode="auto">
          <a:xfrm>
            <a:off x="2915816" y="217488"/>
            <a:ext cx="2777548" cy="20919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Гульназ\Desktop\фото мешок яблок\WhatsApp Image 2022-12-12 at 17.52.17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12160" y="217488"/>
            <a:ext cx="2937950" cy="24283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Гульназ\Desktop\фото мешок яблок\WhatsApp Image 2022-12-15 at 19.28.46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8" t="22072" r="12673"/>
          <a:stretch>
            <a:fillRect/>
          </a:stretch>
        </p:blipFill>
        <p:spPr bwMode="auto">
          <a:xfrm>
            <a:off x="5971909" y="3212976"/>
            <a:ext cx="2978201" cy="24277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Гульназ\Desktop\фото мешок яблок\WhatsApp Image 2022-12-15 at 19.28.42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08" t="33521" r="37664" b="37390"/>
          <a:stretch>
            <a:fillRect/>
          </a:stretch>
        </p:blipFill>
        <p:spPr bwMode="auto">
          <a:xfrm>
            <a:off x="395536" y="217488"/>
            <a:ext cx="2176653" cy="25795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Гульназ\Desktop\фото мешок яблок\WhatsApp Image 2022-12-12 at 17.51.40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7" t="5198" r="12386" b="3524"/>
          <a:stretch>
            <a:fillRect/>
          </a:stretch>
        </p:blipFill>
        <p:spPr bwMode="auto">
          <a:xfrm>
            <a:off x="395536" y="3045779"/>
            <a:ext cx="2719766" cy="22066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55" t="31985" r="29805" b="30617"/>
          <a:stretch>
            <a:fillRect/>
          </a:stretch>
        </p:blipFill>
        <p:spPr bwMode="auto">
          <a:xfrm>
            <a:off x="3275856" y="4005064"/>
            <a:ext cx="2553592" cy="27150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510863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7904" y="764704"/>
            <a:ext cx="5770984" cy="1301006"/>
          </a:xfrm>
        </p:spPr>
        <p:txBody>
          <a:bodyPr>
            <a:normAutofit/>
          </a:bodyPr>
          <a:lstStyle/>
          <a:p>
            <a:r>
              <a:rPr lang="ru-RU" sz="3600" b="1" i="1" smtClean="0">
                <a:solidFill>
                  <a:schemeClr val="accent6">
                    <a:lumMod val="75000"/>
                  </a:schemeClr>
                </a:solidFill>
              </a:rPr>
              <a:t>Выступаем перед родителями</a:t>
            </a:r>
            <a:endParaRPr lang="ru-RU" sz="3600" b="1" i="1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68" t="22509" b="20332"/>
          <a:stretch>
            <a:fillRect/>
          </a:stretch>
        </p:blipFill>
        <p:spPr bwMode="auto">
          <a:xfrm>
            <a:off x="4499992" y="3429000"/>
            <a:ext cx="4489003" cy="272489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08" t="34639" r="-1" b="21059"/>
          <a:stretch>
            <a:fillRect/>
          </a:stretch>
        </p:blipFill>
        <p:spPr bwMode="auto">
          <a:xfrm>
            <a:off x="276004" y="239438"/>
            <a:ext cx="3839232" cy="36004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383852403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42" r="12492" b="15987"/>
          <a:stretch>
            <a:fillRect/>
          </a:stretch>
        </p:blipFill>
        <p:spPr bwMode="auto">
          <a:xfrm>
            <a:off x="302180" y="260648"/>
            <a:ext cx="8567598" cy="547260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458301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smtClean="0">
                <a:solidFill>
                  <a:srgbClr val="92D050"/>
                </a:solidFill>
              </a:rPr>
              <a:t>Экологическая сказка</a:t>
            </a:r>
            <a:endParaRPr lang="ru-RU" b="1" i="1">
              <a:solidFill>
                <a:srgbClr val="92D050"/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96" r="12287" b="20870"/>
          <a:stretch>
            <a:fillRect/>
          </a:stretch>
        </p:blipFill>
        <p:spPr bwMode="auto">
          <a:xfrm>
            <a:off x="899592" y="1412776"/>
            <a:ext cx="7660793" cy="432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0223268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0" t="26940" r="60018" b="15847"/>
          <a:stretch>
            <a:fillRect/>
          </a:stretch>
        </p:blipFill>
        <p:spPr bwMode="auto">
          <a:xfrm>
            <a:off x="674478" y="3787766"/>
            <a:ext cx="2102676" cy="2772478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</a:ln>
          <a:effectLst>
            <a:softEdge rad="112500"/>
          </a:effectLst>
          <a:ex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06" t="28063" r="37849" b="49088"/>
          <a:stretch>
            <a:fillRect/>
          </a:stretch>
        </p:blipFill>
        <p:spPr bwMode="auto">
          <a:xfrm>
            <a:off x="4572000" y="188640"/>
            <a:ext cx="4178595" cy="24446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56" t="19037" r="9982" b="20063"/>
          <a:stretch>
            <a:fillRect/>
          </a:stretch>
        </p:blipFill>
        <p:spPr bwMode="auto">
          <a:xfrm>
            <a:off x="5292081" y="2759598"/>
            <a:ext cx="3836074" cy="34656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1" t="14595" r="29697" b="13968"/>
          <a:stretch>
            <a:fillRect/>
          </a:stretch>
        </p:blipFill>
        <p:spPr bwMode="auto">
          <a:xfrm>
            <a:off x="251520" y="171813"/>
            <a:ext cx="3754219" cy="365487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98" t="26940" r="20314" b="15847"/>
          <a:stretch>
            <a:fillRect/>
          </a:stretch>
        </p:blipFill>
        <p:spPr bwMode="auto">
          <a:xfrm>
            <a:off x="2777154" y="3721097"/>
            <a:ext cx="1794846" cy="28242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вал 2"/>
          <p:cNvSpPr/>
          <p:nvPr/>
        </p:nvSpPr>
        <p:spPr>
          <a:xfrm>
            <a:off x="1725816" y="4149080"/>
            <a:ext cx="402812" cy="72008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1927222" y="4881182"/>
            <a:ext cx="286537" cy="29282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835696" y="5589240"/>
            <a:ext cx="378063" cy="864096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777888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9912" y="692696"/>
            <a:ext cx="5050904" cy="1143000"/>
          </a:xfrm>
        </p:spPr>
        <p:txBody>
          <a:bodyPr>
            <a:normAutofit/>
          </a:bodyPr>
          <a:lstStyle/>
          <a:p>
            <a:r>
              <a:rPr lang="ru-RU" sz="4800" b="1" i="1" smtClean="0">
                <a:solidFill>
                  <a:schemeClr val="accent6">
                    <a:lumMod val="75000"/>
                  </a:schemeClr>
                </a:solidFill>
              </a:rPr>
              <a:t>Театр-экспромт</a:t>
            </a:r>
            <a:endParaRPr lang="ru-RU" sz="4800" b="1" i="1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074" name="Picture 2" descr="C:\Users\Гульназ\Desktop\шалкан\WhatsApp Image 2023-09-10 at 21.27.01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94" t="19852" r="4594" b="4503"/>
          <a:stretch>
            <a:fillRect/>
          </a:stretch>
        </p:blipFill>
        <p:spPr bwMode="auto">
          <a:xfrm>
            <a:off x="107504" y="22256"/>
            <a:ext cx="3240360" cy="435766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323" t="19662" r="19713" b="14754"/>
          <a:stretch>
            <a:fillRect/>
          </a:stretch>
        </p:blipFill>
        <p:spPr bwMode="auto">
          <a:xfrm>
            <a:off x="3491880" y="2996952"/>
            <a:ext cx="5440655" cy="341413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896952939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smtClean="0">
                <a:solidFill>
                  <a:schemeClr val="accent6">
                    <a:lumMod val="75000"/>
                  </a:schemeClr>
                </a:solidFill>
              </a:rPr>
              <a:t>Участие в неделе русского языка </a:t>
            </a:r>
            <a:br>
              <a:rPr lang="ru-RU" b="1" i="1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b="1" i="1" smtClean="0">
                <a:solidFill>
                  <a:schemeClr val="accent6">
                    <a:lumMod val="75000"/>
                  </a:schemeClr>
                </a:solidFill>
              </a:rPr>
              <a:t>и литературы</a:t>
            </a:r>
            <a:endParaRPr lang="ru-RU" b="1" i="1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8" t="15825" b="16152"/>
          <a:stretch>
            <a:fillRect/>
          </a:stretch>
        </p:blipFill>
        <p:spPr bwMode="auto">
          <a:xfrm>
            <a:off x="251520" y="1412776"/>
            <a:ext cx="4503382" cy="26427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6" t="29168" r="45935" b="10890"/>
          <a:stretch>
            <a:fillRect/>
          </a:stretch>
        </p:blipFill>
        <p:spPr bwMode="auto">
          <a:xfrm>
            <a:off x="4932040" y="2758749"/>
            <a:ext cx="4116909" cy="38521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573915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28" t="1636" r="21602" b="23198"/>
          <a:stretch>
            <a:fillRect/>
          </a:stretch>
        </p:blipFill>
        <p:spPr bwMode="auto">
          <a:xfrm>
            <a:off x="5508104" y="209943"/>
            <a:ext cx="3327990" cy="34343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2" t="32459" r="19307" b="7560"/>
          <a:stretch>
            <a:fillRect/>
          </a:stretch>
        </p:blipFill>
        <p:spPr bwMode="auto">
          <a:xfrm>
            <a:off x="3059832" y="3771813"/>
            <a:ext cx="4235420" cy="29133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0" t="2198" r="15989" b="7090"/>
          <a:stretch>
            <a:fillRect/>
          </a:stretch>
        </p:blipFill>
        <p:spPr bwMode="auto">
          <a:xfrm>
            <a:off x="251520" y="119813"/>
            <a:ext cx="3672408" cy="36145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1333743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smtClean="0">
                <a:solidFill>
                  <a:schemeClr val="accent6">
                    <a:lumMod val="75000"/>
                  </a:schemeClr>
                </a:solidFill>
              </a:rPr>
              <a:t>Фестиваль детских юношеских театров «Сайяр», 3 место</a:t>
            </a:r>
            <a:endParaRPr lang="ru-RU" b="1" i="1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098" name="Picture 2" descr="C:\Users\Гульназ\Desktop\шалкан\WhatsApp Image 2023-09-10 at 21.25.44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91680" y="1600200"/>
            <a:ext cx="5368821" cy="488227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20829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accent3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836712"/>
            <a:ext cx="4042792" cy="580926"/>
          </a:xfrm>
        </p:spPr>
        <p:txBody>
          <a:bodyPr>
            <a:noAutofit/>
          </a:bodyPr>
          <a:lstStyle/>
          <a:p>
            <a:pPr lvl="0" algn="l">
              <a:spcBef>
                <a:spcPct val="20000"/>
              </a:spcBef>
            </a:pPr>
            <a:br>
              <a:rPr lang="ru-RU" sz="3600" b="1" i="1" smtClean="0">
                <a:solidFill>
                  <a:srgbClr val="92D050"/>
                </a:solidFill>
                <a:ea typeface="+mn-ea"/>
                <a:cs typeface="+mn-cs"/>
              </a:rPr>
            </a:br>
            <a:br>
              <a:rPr lang="ru-RU" sz="3600" b="1" i="1">
                <a:solidFill>
                  <a:srgbClr val="92D050"/>
                </a:solidFill>
                <a:ea typeface="+mn-ea"/>
                <a:cs typeface="+mn-cs"/>
              </a:rPr>
            </a:br>
            <a:r>
              <a:rPr lang="ru-RU" sz="4000" b="1" i="1" smtClean="0">
                <a:solidFill>
                  <a:srgbClr val="92D050"/>
                </a:solidFill>
                <a:ea typeface="+mn-ea"/>
                <a:cs typeface="+mn-cs"/>
              </a:rPr>
              <a:t>Знакомство с</a:t>
            </a:r>
            <a:br>
              <a:rPr lang="ru-RU" sz="4000" b="1" i="1" smtClean="0">
                <a:solidFill>
                  <a:srgbClr val="92D050"/>
                </a:solidFill>
                <a:ea typeface="+mn-ea"/>
                <a:cs typeface="+mn-cs"/>
              </a:rPr>
            </a:br>
            <a:r>
              <a:rPr lang="ru-RU" sz="4000" b="1" i="1" smtClean="0">
                <a:solidFill>
                  <a:srgbClr val="92D050"/>
                </a:solidFill>
                <a:ea typeface="+mn-ea"/>
                <a:cs typeface="+mn-cs"/>
              </a:rPr>
              <a:t>наставниками</a:t>
            </a:r>
            <a:br>
              <a:rPr lang="ru-RU" sz="3200" b="1" i="1">
                <a:solidFill>
                  <a:srgbClr val="92D050"/>
                </a:solidFill>
                <a:ea typeface="+mn-ea"/>
                <a:cs typeface="+mn-cs"/>
              </a:rPr>
            </a:br>
            <a:endParaRPr lang="ru-RU"/>
          </a:p>
        </p:txBody>
      </p:sp>
      <p:pic>
        <p:nvPicPr>
          <p:cNvPr id="4" name="Picture 3" descr="C:\Users\Гульназ\Desktop\для Портфолио театр.студия\IMG_20210904_2143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9992" y="620688"/>
            <a:ext cx="4459473" cy="51125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3404941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77542" y="836712"/>
            <a:ext cx="3682752" cy="1143000"/>
          </a:xfrm>
        </p:spPr>
        <p:txBody>
          <a:bodyPr>
            <a:noAutofit/>
          </a:bodyPr>
          <a:lstStyle/>
          <a:p>
            <a:br>
              <a:rPr lang="ru-RU" sz="3600" b="1" i="1" smtClean="0">
                <a:solidFill>
                  <a:srgbClr val="92D050"/>
                </a:solidFill>
              </a:rPr>
            </a:br>
            <a:r>
              <a:rPr lang="ru-RU" sz="3600" b="1" i="1" smtClean="0">
                <a:solidFill>
                  <a:srgbClr val="92D050"/>
                </a:solidFill>
              </a:rPr>
              <a:t>Музыкальная постановка </a:t>
            </a:r>
            <a:br>
              <a:rPr lang="ru-RU" sz="3600" b="1" i="1" smtClean="0">
                <a:solidFill>
                  <a:srgbClr val="92D050"/>
                </a:solidFill>
              </a:rPr>
            </a:br>
            <a:r>
              <a:rPr lang="ru-RU" sz="3600" b="1" i="1" smtClean="0">
                <a:solidFill>
                  <a:srgbClr val="92D050"/>
                </a:solidFill>
              </a:rPr>
              <a:t>на татарском языке «Шалкан» </a:t>
            </a:r>
            <a:br>
              <a:rPr lang="ru-RU" sz="3600" b="1" i="1" smtClean="0">
                <a:solidFill>
                  <a:srgbClr val="92D050"/>
                </a:solidFill>
              </a:rPr>
            </a:br>
            <a:endParaRPr lang="ru-RU" sz="3600" b="1" i="1">
              <a:solidFill>
                <a:srgbClr val="92D05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5" t="4228" r="12988" b="27078"/>
          <a:stretch>
            <a:fillRect/>
          </a:stretch>
        </p:blipFill>
        <p:spPr bwMode="auto">
          <a:xfrm>
            <a:off x="251520" y="99220"/>
            <a:ext cx="4680521" cy="327030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75" t="13664" r="9122" b="28624"/>
          <a:stretch>
            <a:fillRect/>
          </a:stretch>
        </p:blipFill>
        <p:spPr bwMode="auto">
          <a:xfrm>
            <a:off x="3923928" y="3068960"/>
            <a:ext cx="4936366" cy="319639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022273" y="-8524328"/>
            <a:ext cx="32483375" cy="18271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1" t="235" r="14606" b="-235"/>
          <a:stretch>
            <a:fillRect/>
          </a:stretch>
        </p:blipFill>
        <p:spPr bwMode="auto">
          <a:xfrm rot="5400000">
            <a:off x="431518" y="3969084"/>
            <a:ext cx="3160566" cy="2224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0957209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67544" y="620688"/>
            <a:ext cx="3672408" cy="1224136"/>
          </a:xfrm>
        </p:spPr>
        <p:txBody>
          <a:bodyPr>
            <a:normAutofit fontScale="90000"/>
          </a:bodyPr>
          <a:lstStyle/>
          <a:p>
            <a:br>
              <a:rPr lang="ru-RU" b="1" i="1" smtClean="0">
                <a:solidFill>
                  <a:srgbClr val="92D050"/>
                </a:solidFill>
              </a:rPr>
            </a:br>
            <a:r>
              <a:rPr lang="ru-RU" b="1" i="1" smtClean="0">
                <a:solidFill>
                  <a:srgbClr val="92D050"/>
                </a:solidFill>
              </a:rPr>
              <a:t>Всем творческих успехов!</a:t>
            </a:r>
            <a:endParaRPr lang="ru-RU" b="1" i="1">
              <a:solidFill>
                <a:srgbClr val="92D050"/>
              </a:solidFill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9592" y="3068960"/>
            <a:ext cx="7510923" cy="29690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92080" y="476672"/>
            <a:ext cx="2852108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accent3">
            <a:lumMod val="40000"/>
            <a:lumOff val="60000"/>
            <a:alpha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AutoShape 2" descr="https://tacon.ru/wp-content/uploads/6/e/0/6e00296182b1baeeb742d4b9f6409b0c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470" y="332656"/>
            <a:ext cx="7788026" cy="584643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7905903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accent3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r>
              <a:rPr lang="ru-RU" sz="2400" b="1" i="1">
                <a:solidFill>
                  <a:srgbClr val="92D050"/>
                </a:solidFill>
              </a:rPr>
              <a:t>Театрализованное представление</a:t>
            </a:r>
            <a:br>
              <a:rPr lang="ru-RU" sz="2400" b="1" i="1">
                <a:solidFill>
                  <a:srgbClr val="92D050"/>
                </a:solidFill>
              </a:rPr>
            </a:br>
            <a:r>
              <a:rPr lang="ru-RU" sz="2400" b="1" i="1">
                <a:solidFill>
                  <a:srgbClr val="92D050"/>
                </a:solidFill>
              </a:rPr>
              <a:t>на празднике «День Знаний»</a:t>
            </a:r>
          </a:p>
        </p:txBody>
      </p:sp>
      <p:pic>
        <p:nvPicPr>
          <p:cNvPr id="4098" name="Picture 2" descr="C:\Users\Гульназ\Desktop\для Портфолио театр.студия\IMG_20210904_21452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67744" y="1377081"/>
            <a:ext cx="4908431" cy="486023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110944032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accent3">
            <a:lumMod val="40000"/>
            <a:lumOff val="60000"/>
            <a:alpha val="3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smtClean="0">
                <a:solidFill>
                  <a:srgbClr val="92D050"/>
                </a:solidFill>
              </a:rPr>
              <a:t>Учимся у профессионалов</a:t>
            </a:r>
            <a:endParaRPr lang="ru-RU" sz="3600" b="1" i="1">
              <a:solidFill>
                <a:srgbClr val="92D050"/>
              </a:solidFill>
            </a:endParaRPr>
          </a:p>
        </p:txBody>
      </p:sp>
      <p:pic>
        <p:nvPicPr>
          <p:cNvPr id="12290" name="Picture 2" descr="D:\ФОТО ВСЕ\видео с телефона скинула  2022\1а\IMG_20210916_09153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1" t="33009" r="16940" b="22094"/>
          <a:stretch>
            <a:fillRect/>
          </a:stretch>
        </p:blipFill>
        <p:spPr bwMode="auto">
          <a:xfrm>
            <a:off x="683568" y="1484784"/>
            <a:ext cx="5170063" cy="22434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9992" y="4077072"/>
            <a:ext cx="4273550" cy="22923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248041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3">
            <a:lum/>
          </a:blip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15816" y="620688"/>
            <a:ext cx="5938937" cy="1224136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2800" b="1" i="1">
                <a:solidFill>
                  <a:schemeClr val="accent6">
                    <a:lumMod val="75000"/>
                  </a:schemeClr>
                </a:solidFill>
              </a:rPr>
              <a:t>В</a:t>
            </a:r>
            <a:r>
              <a:rPr lang="ru-RU" sz="2800" b="1" i="1" smtClean="0">
                <a:solidFill>
                  <a:schemeClr val="accent6">
                    <a:lumMod val="75000"/>
                  </a:schemeClr>
                </a:solidFill>
              </a:rPr>
              <a:t>ведение в театральную деятельность</a:t>
            </a:r>
          </a:p>
          <a:p>
            <a:pPr algn="ctr"/>
            <a:r>
              <a:rPr lang="ru-RU" sz="2800" b="1" i="1" smtClean="0">
                <a:solidFill>
                  <a:srgbClr val="92D050"/>
                </a:solidFill>
              </a:rPr>
              <a:t>Сценки, этюды, импровизации</a:t>
            </a:r>
          </a:p>
        </p:txBody>
      </p:sp>
      <p:pic>
        <p:nvPicPr>
          <p:cNvPr id="4" name="Picture 3" descr="C:\Users\Гульназ\Desktop\для Портфолио театр.студия\IMG_20211119_1427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t="19382" b="18181"/>
          <a:stretch>
            <a:fillRect/>
          </a:stretch>
        </p:blipFill>
        <p:spPr bwMode="auto">
          <a:xfrm>
            <a:off x="2570306" y="2780928"/>
            <a:ext cx="5667073" cy="28918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030624569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accent3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96950"/>
          </a:xfrm>
        </p:spPr>
        <p:txBody>
          <a:bodyPr>
            <a:noAutofit/>
          </a:bodyPr>
          <a:lstStyle/>
          <a:p>
            <a:r>
              <a:rPr lang="ru-RU" sz="2800" b="1" i="1" smtClean="0">
                <a:solidFill>
                  <a:srgbClr val="92D050"/>
                </a:solidFill>
              </a:rPr>
              <a:t>Музыкальная постановка</a:t>
            </a:r>
            <a:br>
              <a:rPr lang="ru-RU" sz="2800" b="1" i="1" smtClean="0">
                <a:solidFill>
                  <a:srgbClr val="92D050"/>
                </a:solidFill>
              </a:rPr>
            </a:br>
            <a:r>
              <a:rPr lang="ru-RU" sz="2800" b="1" i="1">
                <a:solidFill>
                  <a:srgbClr val="92D050"/>
                </a:solidFill>
              </a:rPr>
              <a:t>п</a:t>
            </a:r>
            <a:r>
              <a:rPr lang="ru-RU" sz="2800" b="1" i="1" smtClean="0">
                <a:solidFill>
                  <a:srgbClr val="92D050"/>
                </a:solidFill>
              </a:rPr>
              <a:t>о </a:t>
            </a:r>
            <a:r>
              <a:rPr lang="ru-RU" sz="2800" b="1" i="1">
                <a:solidFill>
                  <a:srgbClr val="92D050"/>
                </a:solidFill>
              </a:rPr>
              <a:t>произведению Ю.Тувима «Овощи»</a:t>
            </a:r>
            <a:br>
              <a:rPr lang="ru-RU" sz="2800" b="1" i="1">
                <a:solidFill>
                  <a:srgbClr val="92D050"/>
                </a:solidFill>
              </a:rPr>
            </a:br>
            <a:endParaRPr lang="ru-RU" sz="280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3" t="3798" r="9563" b="15163"/>
          <a:stretch>
            <a:fillRect/>
          </a:stretch>
        </p:blipFill>
        <p:spPr bwMode="auto">
          <a:xfrm>
            <a:off x="2987825" y="4168510"/>
            <a:ext cx="3600400" cy="25081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7" t="9897" r="1175" b="11937"/>
          <a:stretch>
            <a:fillRect/>
          </a:stretch>
        </p:blipFill>
        <p:spPr bwMode="auto">
          <a:xfrm>
            <a:off x="467544" y="1563983"/>
            <a:ext cx="4032448" cy="22618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Users\Гульназ\Desktop\для Портфолио театр.студия\IMG_20211119_14280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1" r="13312"/>
          <a:stretch>
            <a:fillRect/>
          </a:stretch>
        </p:blipFill>
        <p:spPr bwMode="auto">
          <a:xfrm>
            <a:off x="5411913" y="1484784"/>
            <a:ext cx="3385619" cy="23410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2632098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accent3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274637"/>
            <a:ext cx="3754760" cy="2938339"/>
          </a:xfrm>
        </p:spPr>
        <p:txBody>
          <a:bodyPr>
            <a:normAutofit/>
          </a:bodyPr>
          <a:lstStyle/>
          <a:p>
            <a:r>
              <a:rPr lang="ru-RU" sz="3600" b="1" i="1" smtClean="0">
                <a:solidFill>
                  <a:schemeClr val="accent6">
                    <a:lumMod val="75000"/>
                  </a:schemeClr>
                </a:solidFill>
              </a:rPr>
              <a:t>Инсценировки </a:t>
            </a:r>
            <a:br>
              <a:rPr lang="ru-RU" sz="3600" b="1" i="1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600" b="1" i="1" smtClean="0">
                <a:solidFill>
                  <a:schemeClr val="accent6">
                    <a:lumMod val="75000"/>
                  </a:schemeClr>
                </a:solidFill>
              </a:rPr>
              <a:t>к сказкам</a:t>
            </a:r>
            <a:br>
              <a:rPr lang="ru-RU" sz="3600" b="1" i="1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600" b="1" i="1" smtClean="0">
                <a:solidFill>
                  <a:srgbClr val="92D050"/>
                </a:solidFill>
              </a:rPr>
              <a:t>Русская народная сказка «Репка»</a:t>
            </a:r>
            <a:endParaRPr lang="ru-RU" sz="3600" b="1" i="1">
              <a:solidFill>
                <a:srgbClr val="92D050"/>
              </a:solidFill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2" t="17058" r="2705" b="9626"/>
          <a:stretch>
            <a:fillRect/>
          </a:stretch>
        </p:blipFill>
        <p:spPr bwMode="auto">
          <a:xfrm>
            <a:off x="395536" y="692696"/>
            <a:ext cx="4453830" cy="231256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7" t="21287" r="11988" b="9253"/>
          <a:stretch>
            <a:fillRect/>
          </a:stretch>
        </p:blipFill>
        <p:spPr bwMode="auto">
          <a:xfrm>
            <a:off x="4640373" y="4149080"/>
            <a:ext cx="4136429" cy="234674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1657906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accent3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>
                <a:solidFill>
                  <a:schemeClr val="accent6">
                    <a:lumMod val="75000"/>
                  </a:schemeClr>
                </a:solidFill>
              </a:rPr>
              <a:t>Новогодняя сказка</a:t>
            </a:r>
            <a:br>
              <a:rPr lang="ru-RU" sz="2800" b="1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800" b="1" i="1">
                <a:solidFill>
                  <a:srgbClr val="92D050"/>
                </a:solidFill>
              </a:rPr>
              <a:t>«Подарки для Деда Мороза»</a:t>
            </a:r>
            <a:endParaRPr lang="ru-RU" i="1">
              <a:solidFill>
                <a:srgbClr val="92D050"/>
              </a:solidFill>
            </a:endParaRPr>
          </a:p>
        </p:txBody>
      </p:sp>
      <p:pic>
        <p:nvPicPr>
          <p:cNvPr id="1027" name="Picture 3" descr="C:\Users\Гульназ\Desktop\для Портфолио театр.студия\IMG_20211224_14440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92"/>
          <a:stretch>
            <a:fillRect/>
          </a:stretch>
        </p:blipFill>
        <p:spPr bwMode="auto">
          <a:xfrm>
            <a:off x="323528" y="1628800"/>
            <a:ext cx="4363664" cy="25922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Гульназ\Desktop\для Портфолио театр.студия\IMG_20211224_14452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71"/>
          <a:stretch>
            <a:fillRect/>
          </a:stretch>
        </p:blipFill>
        <p:spPr bwMode="auto">
          <a:xfrm>
            <a:off x="4788024" y="3823855"/>
            <a:ext cx="4076270" cy="25903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434195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  <p:tag name="ISPRING_RESOURCE_PATHS_HASH_2" val="f64553b36d98a1a9771b60ed7fd6ae5ca013c541"/>
</p:tagLst>
</file>

<file path=ppt/theme/theme1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2.xml><?xml version="1.0" encoding="utf-8"?>
<a:theme xmlns:r="http://schemas.openxmlformats.org/officeDocument/2006/relationships"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3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On-screen Show (4:3)</PresentationFormat>
  <Paragraphs>33</Paragraphs>
  <Slides>32</Slides>
  <Notes>3</Notes>
  <TotalTime>644</TotalTime>
  <HiddenSlides>0</HiddenSlides>
  <MMClips>0</MMClips>
  <ScaleCrop>0</ScaleCrop>
  <HeadingPairs>
    <vt:vector baseType="variant" size="6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baseType="lpstr" size="35">
      <vt:lpstr>Arial</vt:lpstr>
      <vt:lpstr>Calibri</vt:lpstr>
      <vt:lpstr>Тема Office</vt:lpstr>
      <vt:lpstr>Деятельность театральной студии 2022-2023                                      Руководитель: Мухаметзянова Г.З.</vt:lpstr>
      <vt:lpstr>PowerPoint Presentation</vt:lpstr>
      <vt:lpstr>Знакомство снаставниками</vt:lpstr>
      <vt:lpstr>Театрализованное представлениена празднике «День Знаний»</vt:lpstr>
      <vt:lpstr>Учимся у профессионалов</vt:lpstr>
      <vt:lpstr>PowerPoint Presentation</vt:lpstr>
      <vt:lpstr>Музыкальная постановкапо произведению Ю.Тувима «Овощи»</vt:lpstr>
      <vt:lpstr>Инсценировки к сказкамРусская народная сказка «Репка»</vt:lpstr>
      <vt:lpstr>Новогодняя сказка«Подарки для Деда Мороза»</vt:lpstr>
      <vt:lpstr> «Шурале»</vt:lpstr>
      <vt:lpstr>Знакомимся с классикой</vt:lpstr>
      <vt:lpstr>                              Фольклор </vt:lpstr>
      <vt:lpstr>В гости в сельскую библиотеку</vt:lpstr>
      <vt:lpstr>Библиотечный урок, посвящённый годовщинеписательницы В. Осеевой </vt:lpstr>
      <vt:lpstr>Инсценировки по произведениям Валентины Осеевой</vt:lpstr>
      <vt:lpstr>Космическое путешествие</vt:lpstr>
      <vt:lpstr>Культурное наследие</vt:lpstr>
      <vt:lpstr>Выставки, театры, музеи…</vt:lpstr>
      <vt:lpstr>Театрализованное представлениедля первоклассниковпо произведению В.Сутеева «Мешок яблок»</vt:lpstr>
      <vt:lpstr>Музыкальная сказка для воспитанников детского сада</vt:lpstr>
      <vt:lpstr>PowerPoint Presentation</vt:lpstr>
      <vt:lpstr>Выступаем перед родителями</vt:lpstr>
      <vt:lpstr>PowerPoint Presentation</vt:lpstr>
      <vt:lpstr>Экологическая сказка</vt:lpstr>
      <vt:lpstr>PowerPoint Presentation</vt:lpstr>
      <vt:lpstr>Театр-экспромт</vt:lpstr>
      <vt:lpstr>Участие в неделе русского языка и литературы</vt:lpstr>
      <vt:lpstr>PowerPoint Presentation</vt:lpstr>
      <vt:lpstr>Фестиваль детских юношеских театров «Сайяр», 3 место</vt:lpstr>
      <vt:lpstr>Музыкальная постановка на татарском языке «Шалкан» </vt:lpstr>
      <vt:lpstr>Всем творческих успехов!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Слайд 1</dc:title>
  <dc:creator>PC</dc:creator>
  <cp:lastModifiedBy>Гульназ</cp:lastModifiedBy>
  <cp:revision>100</cp:revision>
  <dcterms:created xsi:type="dcterms:W3CDTF">2014-05-12T04:44:22Z</dcterms:created>
  <dcterms:modified xsi:type="dcterms:W3CDTF">2023-09-11T15:01:23Z</dcterms:modified>
</cp:coreProperties>
</file>